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73" r:id="rId3"/>
    <p:sldId id="262" r:id="rId4"/>
    <p:sldId id="258" r:id="rId5"/>
    <p:sldId id="264" r:id="rId6"/>
    <p:sldId id="277" r:id="rId7"/>
    <p:sldId id="261" r:id="rId8"/>
    <p:sldId id="260" r:id="rId9"/>
    <p:sldId id="276" r:id="rId10"/>
    <p:sldId id="27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20A0E-0549-4152-A5AB-59E35539AEED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E4CD7-927D-4157-8F19-FBFC63F62A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514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E4CD7-927D-4157-8F19-FBFC63F62A4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2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04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18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238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844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27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8862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87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32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16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6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61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04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37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62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20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25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FCC4C0-335D-4DA4-88DA-0EFB76FC10B3}" type="datetimeFigureOut">
              <a:rPr lang="ru-RU" smtClean="0"/>
              <a:t>17.03.2023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DE1A57-017F-4791-A5A8-2F2122C41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99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СОЦИАЛЬНОЙ ПОДДЕРЖКЕ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КАТЕГОРИЙ ГРАЖДАН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ОТНОШЕНИИ ГАЗИФИКАЦИИ ЖИЛЫХ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ДОМОВ (КВАРТИР) В НАСЕЛЕННЫХ ПУНКТАХ ТЮМЕНСКОЙ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87" y="145058"/>
            <a:ext cx="11430000" cy="64103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11751" y="1104646"/>
            <a:ext cx="9580041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ПОЛУЧАТЕЛЕЙ </a:t>
            </a:r>
          </a:p>
          <a:p>
            <a:pPr algn="ctr"/>
            <a: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ПОДДЕРЖКИ</a:t>
            </a:r>
            <a:b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КАТЕГОРИЙ ГРАЖДАН</a:t>
            </a:r>
            <a:b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ОТНОШЕНИИ ГАЗИФИКАЦИИ ЖИЛЫХ ДОМОВ (КВАРТИР):</a:t>
            </a:r>
            <a:endParaRPr lang="ru-RU" sz="4000" b="0" cap="none" spc="0" dirty="0">
              <a:ln w="0"/>
              <a:solidFill>
                <a:schemeClr val="accent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32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198" y="974901"/>
            <a:ext cx="11382998" cy="9308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Уполномоченный орган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8140" y="2247543"/>
            <a:ext cx="11067803" cy="43179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Для получения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социальной поддержки необходимо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обратиться в Департамент городского хозяйства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города Тобольска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г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Тобольск, 8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мкр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стр. 32, 2 этаж, кабинет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График работы: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понедельник-четверг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8-45 до 18-00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пятница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9-00 до 17-00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перерыв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обед с 13-00 до 14-00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суббота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воскресенье – выходные дни.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Справочный телефонный номер: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(3456) 24-04-50 (приемная),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(3456) 34-30-41 (телефон специалиста).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178368" y="0"/>
            <a:ext cx="9013632" cy="6337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dirty="0" smtClean="0"/>
              <a:t>возмещение расходов на установку внутридомового (внутриквартирного) газового оборудования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120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315" y="264921"/>
            <a:ext cx="8863760" cy="1145135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Приложение к Памятке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Льготные категории граждан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8" y="1786071"/>
            <a:ext cx="10464021" cy="465730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1) инвалиды </a:t>
            </a:r>
            <a:r>
              <a:rPr lang="ru-RU" dirty="0">
                <a:solidFill>
                  <a:schemeClr val="bg1"/>
                </a:solidFill>
              </a:rPr>
              <a:t>Великой Отечественной войны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</a:t>
            </a:r>
            <a:r>
              <a:rPr lang="ru-RU" dirty="0">
                <a:solidFill>
                  <a:schemeClr val="bg1"/>
                </a:solidFill>
              </a:rPr>
              <a:t>) инвалиды боевых действий;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) военнослужащие и лица рядового состава органов внутренних дел, ставших инвалидами вследствие ранения, контузии или увечья, полученных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4) военнослужащие и лица рядового состава Государственной противопожарной службы, ставших инвалидами вследствие ранения, контузии или увечья, полученных при исполнении обязанностей военной службы (служебных обязанностей);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5) военнослужащие и лица рядового состава учреждений и органов уголовно-исполнительной системы, ставших инвалидами вследствие ранения, контузии или увечья, полученных при исполнении обязанностей военной службы (служебных обязанностей);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</a:rPr>
              <a:t>6) военнослужащие и лица начальствующего состава органов внутренних дел, ставших инвалидами вследствие ранения, контузии или увечья, полученных при исполнении обязанностей военной службы (служебных обязанностей); </a:t>
            </a:r>
          </a:p>
          <a:p>
            <a:pPr marL="0" indent="0" algn="just">
              <a:buNone/>
            </a:pP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" y="397402"/>
            <a:ext cx="1718775" cy="1203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98173" y="1257291"/>
            <a:ext cx="8534400" cy="3432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/>
              <a:t>(полный перечень)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23007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315" y="264921"/>
            <a:ext cx="8863760" cy="1145135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Приложение к Памятке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Льготные категории граждан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9" y="1692067"/>
            <a:ext cx="10023566" cy="475131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7</a:t>
            </a:r>
            <a:r>
              <a:rPr lang="ru-RU" dirty="0">
                <a:solidFill>
                  <a:schemeClr val="bg1"/>
                </a:solidFill>
              </a:rPr>
              <a:t>) военнослужащие и лица начальствующего состава Государственной </a:t>
            </a:r>
            <a:r>
              <a:rPr lang="ru-RU" dirty="0" smtClean="0">
                <a:solidFill>
                  <a:schemeClr val="bg1"/>
                </a:solidFill>
              </a:rPr>
              <a:t> противопожарной </a:t>
            </a:r>
            <a:r>
              <a:rPr lang="ru-RU" dirty="0">
                <a:solidFill>
                  <a:schemeClr val="bg1"/>
                </a:solidFill>
              </a:rPr>
              <a:t>службы, ставших инвалидами вследствие ранения, контузии или увечья, полученных при исполнении обязанностей военной службы (служебных обязанностей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8</a:t>
            </a:r>
            <a:r>
              <a:rPr lang="ru-RU" dirty="0">
                <a:solidFill>
                  <a:schemeClr val="bg1"/>
                </a:solidFill>
              </a:rPr>
              <a:t>) военнослужащие и лица начальствующего состава учреждений и органов </a:t>
            </a:r>
            <a:r>
              <a:rPr lang="ru-RU" dirty="0" smtClean="0">
                <a:solidFill>
                  <a:schemeClr val="bg1"/>
                </a:solidFill>
              </a:rPr>
              <a:t>  уголовно-исполнительной </a:t>
            </a:r>
            <a:r>
              <a:rPr lang="ru-RU" dirty="0">
                <a:solidFill>
                  <a:schemeClr val="bg1"/>
                </a:solidFill>
              </a:rPr>
              <a:t>системы, ставших инвалидами вследствие ранения, контузии или увечья, полученных при исполнении обязанностей военной службы (служебных обязанностей</a:t>
            </a:r>
            <a:r>
              <a:rPr lang="ru-RU" dirty="0" smtClean="0">
                <a:solidFill>
                  <a:schemeClr val="bg1"/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9</a:t>
            </a:r>
            <a:r>
              <a:rPr lang="ru-RU" dirty="0">
                <a:solidFill>
                  <a:schemeClr val="bg1"/>
                </a:solidFill>
              </a:rPr>
              <a:t>) участники Великой Отечественной войны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10</a:t>
            </a:r>
            <a:r>
              <a:rPr lang="ru-RU" dirty="0">
                <a:solidFill>
                  <a:schemeClr val="bg1"/>
                </a:solidFill>
              </a:rPr>
              <a:t>) ветераны боевых действий;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11</a:t>
            </a:r>
            <a:r>
              <a:rPr lang="ru-RU" dirty="0">
                <a:solidFill>
                  <a:schemeClr val="bg1"/>
                </a:solidFill>
              </a:rPr>
              <a:t>) ветераны труда;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12</a:t>
            </a:r>
            <a:r>
              <a:rPr lang="ru-RU" dirty="0">
                <a:solidFill>
                  <a:schemeClr val="bg1"/>
                </a:solidFill>
              </a:rPr>
              <a:t>) лица, проработавшие в тылу в период с 22 июня 1941 года по 9 мая 1945 года не менее шести месяцев, исключая период работы на временно оккупированных территориях СССР;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13</a:t>
            </a:r>
            <a:r>
              <a:rPr lang="ru-RU" dirty="0">
                <a:solidFill>
                  <a:schemeClr val="bg1"/>
                </a:solidFill>
              </a:rPr>
              <a:t>) лица, награжденные орденами или медалями СССР за самоотверженный труд в период Великой Отечественной войны; 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" y="397402"/>
            <a:ext cx="1718775" cy="1203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98173" y="1257291"/>
            <a:ext cx="8534400" cy="3432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/>
              <a:t>(полный перечень)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21101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315" y="264921"/>
            <a:ext cx="8863760" cy="1145135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Приложение к Памятке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Льготные категории граждан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9" y="1751888"/>
            <a:ext cx="10023566" cy="469148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14</a:t>
            </a:r>
            <a:r>
              <a:rPr lang="ru-RU" dirty="0">
                <a:solidFill>
                  <a:schemeClr val="bg1"/>
                </a:solidFill>
              </a:rPr>
              <a:t>) лица, награжденные знаком "Жителю блокадного Ленинграда</a:t>
            </a:r>
            <a:r>
              <a:rPr lang="ru-RU" dirty="0" smtClean="0">
                <a:solidFill>
                  <a:schemeClr val="bg1"/>
                </a:solidFill>
              </a:rPr>
              <a:t>";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15</a:t>
            </a:r>
            <a:r>
              <a:rPr lang="ru-RU" dirty="0">
                <a:solidFill>
                  <a:schemeClr val="bg1"/>
                </a:solidFill>
              </a:rPr>
              <a:t>) лица, работавшие на объектах противовоздушной обороны, местной противовоздушной обороны;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16</a:t>
            </a:r>
            <a:r>
              <a:rPr lang="ru-RU" dirty="0">
                <a:solidFill>
                  <a:schemeClr val="bg1"/>
                </a:solidFill>
              </a:rPr>
              <a:t>) лица, работавшие на строительстве оборонительных сооружений;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17</a:t>
            </a:r>
            <a:r>
              <a:rPr lang="ru-RU" dirty="0">
                <a:solidFill>
                  <a:schemeClr val="bg1"/>
                </a:solidFill>
              </a:rPr>
              <a:t>) лица, работавшие на строительстве военно-морских баз;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18</a:t>
            </a:r>
            <a:r>
              <a:rPr lang="ru-RU" dirty="0">
                <a:solidFill>
                  <a:schemeClr val="bg1"/>
                </a:solidFill>
              </a:rPr>
              <a:t>) лица, работавшие на строительстве аэродромов;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19</a:t>
            </a:r>
            <a:r>
              <a:rPr lang="ru-RU" dirty="0">
                <a:solidFill>
                  <a:schemeClr val="bg1"/>
                </a:solidFill>
              </a:rPr>
              <a:t>) лица, работавшие на строительстве военных объектов в пределах тыловых границ действующих фронтов, операционных зон действующих флотов, на прифронтовых участках железных и автомобильных дорог;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20</a:t>
            </a:r>
            <a:r>
              <a:rPr lang="ru-RU" dirty="0">
                <a:solidFill>
                  <a:schemeClr val="bg1"/>
                </a:solidFill>
              </a:rPr>
              <a:t>) члены экипажей судов транспортного флота, интернированные в начале Великой Отечественной войны в портах других государств;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21</a:t>
            </a:r>
            <a:r>
              <a:rPr lang="ru-RU" dirty="0">
                <a:solidFill>
                  <a:schemeClr val="bg1"/>
                </a:solidFill>
              </a:rPr>
              <a:t>) бывшие несовершеннолетние узники концлагерей, гетто, других мест принудительного содержания, созданных фашистами и их союзниками в период Второй мировой войны; 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" y="397402"/>
            <a:ext cx="1718775" cy="1203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98173" y="1257291"/>
            <a:ext cx="8534400" cy="3432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/>
              <a:t>(полный перечень)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53076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315" y="264921"/>
            <a:ext cx="8863760" cy="1145135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Приложение к Памятке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Льготные категории граждан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9" y="1692067"/>
            <a:ext cx="10023566" cy="475131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22</a:t>
            </a:r>
            <a:r>
              <a:rPr lang="ru-RU" dirty="0">
                <a:solidFill>
                  <a:schemeClr val="bg1"/>
                </a:solidFill>
              </a:rPr>
              <a:t>) члены семьи погибших (умерших) инвалидов Великой Отечественной войны;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23</a:t>
            </a:r>
            <a:r>
              <a:rPr lang="ru-RU" dirty="0">
                <a:solidFill>
                  <a:schemeClr val="bg1"/>
                </a:solidFill>
              </a:rPr>
              <a:t>) члены семьи погибших (умерших) инвалидов боевых действий;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24</a:t>
            </a:r>
            <a:r>
              <a:rPr lang="ru-RU" dirty="0">
                <a:solidFill>
                  <a:schemeClr val="bg1"/>
                </a:solidFill>
              </a:rPr>
              <a:t>) члены семьи погибших (умерших) участников Великой Отечественной войны;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25</a:t>
            </a:r>
            <a:r>
              <a:rPr lang="ru-RU" dirty="0">
                <a:solidFill>
                  <a:schemeClr val="bg1"/>
                </a:solidFill>
              </a:rPr>
              <a:t>) члены семьи погибших (умерших) ветеранов боевых действий;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26</a:t>
            </a:r>
            <a:r>
              <a:rPr lang="ru-RU" dirty="0">
                <a:solidFill>
                  <a:schemeClr val="bg1"/>
                </a:solidFill>
              </a:rPr>
              <a:t>) члены семьи погибшего в Великой Отечественной войне лица из числа личного состава групп самозащиты объектовых и аварийных команд местной противовоздушной обороны;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27</a:t>
            </a:r>
            <a:r>
              <a:rPr lang="ru-RU" dirty="0">
                <a:solidFill>
                  <a:schemeClr val="bg1"/>
                </a:solidFill>
              </a:rPr>
              <a:t>) члены семей погибших в Великой Отечественной войне работников госпиталей и больниц города Ленинграда;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28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лиц рядового состава органов внутренних дел, погибших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29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лиц рядового состава Государственной противопожарной службы, погибших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" y="397402"/>
            <a:ext cx="1718775" cy="1203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98173" y="1257291"/>
            <a:ext cx="8534400" cy="3432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/>
              <a:t>(полный перечень)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00126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315" y="264921"/>
            <a:ext cx="8863760" cy="1145135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Приложение к Памятке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Льготные категории граждан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8" y="1674975"/>
            <a:ext cx="10472567" cy="48625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30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лиц рядового состава учреждений и органов уголовно-исполнительной системы, погибших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31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лиц рядового состава органов государственной безопасности, погибших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32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погибших в плену, признанных в установленном порядке пропавшими без вести в районах боевых действий, со времени исключения указанных военнослужащих из списков воинских частей, при наличии условий, определенных Федеральным законом от 12.01.1995 N 5-ФЗ "О ветеранах";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33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лиц начальствующего состава органов внутренних дел, погибших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34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лиц начальствующего состава Государственной противопожарной службы, погибших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" y="397402"/>
            <a:ext cx="1718775" cy="1203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98173" y="1257291"/>
            <a:ext cx="8534400" cy="3432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/>
              <a:t>(полный перечень)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51991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315" y="264921"/>
            <a:ext cx="8863760" cy="1145135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Приложение к Памятке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Льготные категории граждан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9" y="1666430"/>
            <a:ext cx="10023566" cy="47769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35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лиц начальствующего состава учреждений и органов уголовно-исполнительной системы, погибших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36</a:t>
            </a:r>
            <a:r>
              <a:rPr lang="ru-RU" dirty="0">
                <a:solidFill>
                  <a:schemeClr val="bg1"/>
                </a:solidFill>
              </a:rPr>
              <a:t>) члены семей военнослужащих, лиц рядового состава органов государственной безопасности, погибших при исполнении обязанностей военной службы (служебных обязанностей);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37</a:t>
            </a:r>
            <a:r>
              <a:rPr lang="ru-RU" dirty="0">
                <a:solidFill>
                  <a:schemeClr val="bg1"/>
                </a:solidFill>
              </a:rPr>
              <a:t>) инвалиды;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38</a:t>
            </a:r>
            <a:r>
              <a:rPr lang="ru-RU" dirty="0">
                <a:solidFill>
                  <a:schemeClr val="bg1"/>
                </a:solidFill>
              </a:rPr>
              <a:t>) участники ликвидации последствий катастрофы на Чернобыльской АЭС;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39</a:t>
            </a:r>
            <a:r>
              <a:rPr lang="ru-RU" dirty="0">
                <a:solidFill>
                  <a:schemeClr val="bg1"/>
                </a:solidFill>
              </a:rPr>
              <a:t>) участники ликвидации последствий аварии в 1957 году на производственном объединении "Маяк" и сбросов радиоактивных отходов в реку </a:t>
            </a:r>
            <a:r>
              <a:rPr lang="ru-RU" dirty="0" err="1">
                <a:solidFill>
                  <a:schemeClr val="bg1"/>
                </a:solidFill>
              </a:rPr>
              <a:t>Теча</a:t>
            </a:r>
            <a:r>
              <a:rPr lang="ru-RU" dirty="0">
                <a:solidFill>
                  <a:schemeClr val="bg1"/>
                </a:solidFill>
              </a:rPr>
              <a:t>;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40</a:t>
            </a:r>
            <a:r>
              <a:rPr lang="ru-RU" dirty="0">
                <a:solidFill>
                  <a:schemeClr val="bg1"/>
                </a:solidFill>
              </a:rPr>
              <a:t>) лица, подвергшиеся радиационному воздействию вследствие ядерных испытаний на Семипалатинском полигоне и получившие суммарную (накопленную) эффективную дозу облучения, превышающую 25 </a:t>
            </a:r>
            <a:r>
              <a:rPr lang="ru-RU" dirty="0" err="1">
                <a:solidFill>
                  <a:schemeClr val="bg1"/>
                </a:solidFill>
              </a:rPr>
              <a:t>сЗв</a:t>
            </a:r>
            <a:r>
              <a:rPr lang="ru-RU" dirty="0">
                <a:solidFill>
                  <a:schemeClr val="bg1"/>
                </a:solidFill>
              </a:rPr>
              <a:t> (бэр); </a:t>
            </a: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" y="397402"/>
            <a:ext cx="1718775" cy="1203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98173" y="1257291"/>
            <a:ext cx="8534400" cy="3432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/>
              <a:t>(полный перечень)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77181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315" y="264921"/>
            <a:ext cx="8863760" cy="1145135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Приложение к Памятке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Льготные категории граждан 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9" y="1666431"/>
            <a:ext cx="10023566" cy="41532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41</a:t>
            </a:r>
            <a:r>
              <a:rPr lang="ru-RU" sz="1900" dirty="0">
                <a:solidFill>
                  <a:schemeClr val="bg1"/>
                </a:solidFill>
              </a:rPr>
              <a:t>) реабилитированные лица и лица, признанные пострадавшими от политических репрессий, получающие пенсию в соответствии с Федеральным законом от 17.12.2001 N 173-ФЗ "О трудовых пенсиях в Российской Федерации" или Федеральным законом от 15.12.2001 N 166-ФЗ "О государственном пенсионном обеспечении в Российской Федерации"; 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42</a:t>
            </a:r>
            <a:r>
              <a:rPr lang="ru-RU" sz="1900" dirty="0">
                <a:solidFill>
                  <a:schemeClr val="bg1"/>
                </a:solidFill>
              </a:rPr>
              <a:t>) одиноко проживающие пенсионеры (то есть граждане, получающие пенсию в соответствии с законодательством Российской Федерации, самостоятельно ведущие домашнее хозяйство); </a:t>
            </a:r>
            <a:endParaRPr lang="ru-RU" sz="19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bg1"/>
                </a:solidFill>
              </a:rPr>
              <a:t>43</a:t>
            </a:r>
            <a:r>
              <a:rPr lang="ru-RU" sz="1900" dirty="0">
                <a:solidFill>
                  <a:schemeClr val="bg1"/>
                </a:solidFill>
              </a:rPr>
              <a:t>) члены малоимущей семьи и малоимущие одиноко проживающие граждане, которые состоят на учете в органах социальной защиты населения Тюменской области в качестве членов малоимущих семей или малоимущих одиноко проживающих граждан</a:t>
            </a:r>
            <a:r>
              <a:rPr lang="ru-RU" sz="19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ru-RU" sz="19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" y="397402"/>
            <a:ext cx="1718775" cy="1203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398173" y="1257291"/>
            <a:ext cx="8534400" cy="3432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/>
              <a:t>(полный перечень)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9009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045" y="1679330"/>
            <a:ext cx="10040817" cy="3042138"/>
          </a:xfrm>
        </p:spPr>
        <p:txBody>
          <a:bodyPr>
            <a:normAutofit fontScale="90000"/>
          </a:bodyPr>
          <a:lstStyle/>
          <a:p>
            <a:pPr algn="just">
              <a:spcBef>
                <a:spcPts val="456"/>
              </a:spcBef>
            </a:pPr>
            <a:r>
              <a:rPr lang="ru-RU" sz="2100" cap="none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44) постоянно проживающие в Тюменской области ветераны труда Ханты-Мансийского автономного округа - Югры, имеющие соответствующее удостоверение, выданное в порядке, предусмотренном законодательством Ханты-Мансийского  автономного округа – Югры</a:t>
            </a:r>
            <a:br>
              <a:rPr lang="ru-RU" sz="2100" cap="none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</a:br>
            <a:r>
              <a:rPr lang="ru-RU" sz="2100" cap="none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/>
            </a:r>
            <a:br>
              <a:rPr lang="ru-RU" sz="2100" cap="none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</a:br>
            <a:r>
              <a:rPr lang="ru-RU" sz="2100" cap="none" dirty="0" smtClean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45)	постоянно проживающие в Тюменской области ветераны Ямало-Ненецкого автономного округа, имеющие соответствующее удостоверение, выданное в порядке, предусмотренном законодательством Ямало-Ненецкого автономного </a:t>
            </a:r>
            <a:r>
              <a:rPr lang="ru-RU" sz="21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>округа</a:t>
            </a:r>
            <a:r>
              <a:rPr lang="ru-RU" sz="19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  <a:t/>
            </a:r>
            <a:br>
              <a:rPr lang="ru-RU" sz="1900" cap="none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</a:rPr>
            </a:br>
            <a:endParaRPr lang="ru-RU" sz="1900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48" y="397402"/>
            <a:ext cx="1718775" cy="12031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51895" y="390358"/>
            <a:ext cx="8605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/>
              <a:t>Приложение к Памятке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ЛЬГОТНЫЕ КАТЕГОРИИ ГРАЖДАН</a:t>
            </a:r>
            <a:endParaRPr lang="ru-RU" sz="40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36627" y="1234961"/>
            <a:ext cx="8534400" cy="34325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600" dirty="0" smtClean="0"/>
              <a:t>(полный перечень)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054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855" y="660422"/>
            <a:ext cx="8108185" cy="168998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Социальная поддержка предоставляется: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885" y="2435540"/>
            <a:ext cx="11167362" cy="3281586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возмещение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расходов на установку внутридомового (внутриквартирного) газового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оборудования: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газификация домов (квартир) которых завершена после  01.01.2018;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на предстоящую оплату работ по газификации жилого дома (квартиры).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89660" y="5143684"/>
            <a:ext cx="6127334" cy="104347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14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.pinimg.com/originals/76/7a/61/767a617d254e7efb046af050dc5d213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709" y="395168"/>
            <a:ext cx="1955236" cy="1955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54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3139" y="429546"/>
            <a:ext cx="8534400" cy="12031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Льготные категории граждан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149" y="2076995"/>
            <a:ext cx="10023566" cy="4366382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ветераны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труда;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участники Великой Отечественной войны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ветераны боевых действий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инвалиды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диноко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проживающие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пенсионеры;</a:t>
            </a:r>
          </a:p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члены малоимущей семьи 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малоимущие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одиноко проживающие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граждане и другие.</a:t>
            </a:r>
          </a:p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Полный список граждан льготной категории в приложении к настоящей Памятке.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82" y="457224"/>
            <a:ext cx="1718775" cy="1203143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195459" y="1327"/>
            <a:ext cx="8996541" cy="6337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dirty="0" smtClean="0"/>
              <a:t>возмещение расходов на установку внутридомового (внутриквартирного) газового оборудования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21673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172" y="381689"/>
            <a:ext cx="5593277" cy="1507067"/>
          </a:xfrm>
        </p:spPr>
        <p:txBody>
          <a:bodyPr>
            <a:noAutofit/>
          </a:bodyPr>
          <a:lstStyle/>
          <a:p>
            <a:r>
              <a:rPr lang="ru-RU" sz="6000" dirty="0" smtClean="0"/>
              <a:t>Виды работ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606" y="2076763"/>
            <a:ext cx="11167362" cy="461246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	строительно-монтажные работы по прокладке наружного газопровода от крана на стояке (регулятора) до ввода в помещение с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газопотребляющим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аппаратом, прокладке внутридомового газопровода от ввода до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газопотребляющего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аппарата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подключение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газопотребляющих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аппаратов, наладка оборудования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	строительно-монтажные работы по устройству дымоходов от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газопотребляющих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аппаратов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приобретение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необходимого газового оборудования и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газопотребляющих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аппаратов;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	выполнение проектной и исполнительной документации, необходимой для строительства и ввода в эксплуатацию объекта системы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газопотребления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жилого дома (квартиры);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15" y="449906"/>
            <a:ext cx="1502575" cy="1285174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178368" y="0"/>
            <a:ext cx="9013632" cy="6337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dirty="0" smtClean="0"/>
              <a:t>возмещение расходов на установку внутридомового (внутриквартирного) газового оборудования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360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5563" y="58708"/>
            <a:ext cx="6087687" cy="905853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Пакет документов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1" r="14307" b="9298"/>
          <a:stretch/>
        </p:blipFill>
        <p:spPr>
          <a:xfrm>
            <a:off x="2247932" y="565175"/>
            <a:ext cx="930436" cy="909138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90" y="1484427"/>
            <a:ext cx="432211" cy="4322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03" y="2052653"/>
            <a:ext cx="576000" cy="576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7" t="9057" r="56704" b="12264"/>
          <a:stretch/>
        </p:blipFill>
        <p:spPr>
          <a:xfrm>
            <a:off x="410342" y="2695950"/>
            <a:ext cx="411281" cy="432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86" y="3238860"/>
            <a:ext cx="432000" cy="432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82" y="3804933"/>
            <a:ext cx="312164" cy="432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7" t="-392" r="27386" b="1"/>
          <a:stretch/>
        </p:blipFill>
        <p:spPr>
          <a:xfrm>
            <a:off x="444722" y="4373611"/>
            <a:ext cx="333375" cy="43369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2" t="13246" r="19787" b="13485"/>
          <a:stretch/>
        </p:blipFill>
        <p:spPr>
          <a:xfrm>
            <a:off x="346478" y="4955465"/>
            <a:ext cx="504825" cy="3429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5" t="32075" r="45430" b="11792"/>
          <a:stretch/>
        </p:blipFill>
        <p:spPr>
          <a:xfrm>
            <a:off x="361217" y="5892176"/>
            <a:ext cx="530925" cy="468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9" t="6445" r="21739" b="7032"/>
          <a:stretch/>
        </p:blipFill>
        <p:spPr>
          <a:xfrm>
            <a:off x="371435" y="5375279"/>
            <a:ext cx="464830" cy="396000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2053170" y="797832"/>
            <a:ext cx="9013632" cy="6337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200" dirty="0" smtClean="0"/>
              <a:t>(на возмещение </a:t>
            </a:r>
            <a:r>
              <a:rPr lang="ru-RU" sz="1200" dirty="0" smtClean="0"/>
              <a:t>расходов на установку </a:t>
            </a:r>
            <a:r>
              <a:rPr lang="ru-RU" sz="1200" dirty="0" smtClean="0"/>
              <a:t>внутридомового</a:t>
            </a:r>
          </a:p>
          <a:p>
            <a:pPr algn="ctr"/>
            <a:r>
              <a:rPr lang="ru-RU" sz="1200" dirty="0" smtClean="0"/>
              <a:t> </a:t>
            </a:r>
            <a:r>
              <a:rPr lang="ru-RU" sz="1200" dirty="0" smtClean="0"/>
              <a:t>(внутриквартирного) газового </a:t>
            </a:r>
            <a:r>
              <a:rPr lang="ru-RU" sz="1200" dirty="0" smtClean="0"/>
              <a:t>оборудования)</a:t>
            </a:r>
            <a:endParaRPr lang="ru-RU" sz="1200" dirty="0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074678" y="1542104"/>
            <a:ext cx="7710399" cy="37453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заявление о предоставлении социальной поддержки по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утвержденной форме;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24521" y="2147965"/>
            <a:ext cx="9013632" cy="3977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копия паспорта гражданина льготной категории;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132400" y="5909341"/>
            <a:ext cx="9013632" cy="3977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страховое свидетельство обязательного пенсионного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страхования.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132400" y="5366733"/>
            <a:ext cx="9013632" cy="3977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банковские реквизиты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заявителя; 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132400" y="4919473"/>
            <a:ext cx="9013632" cy="3977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документ, подтверждающий принадлежность гражданина к льготной категории;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1132399" y="4279663"/>
            <a:ext cx="9934403" cy="63416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документы, подтверждающие объем понесенных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расходов (товарный чек, чек контрольно-кассовой техники, квитанции к приходным кассовым ордерам, документы, оформленные на бланке строгой отчетности, квитанции либо, документы, содержащие сведения, предусмотренные приказом Министерства Финансов РФ от 30.03.2021 № 52н);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097211" y="3144840"/>
            <a:ext cx="10396882" cy="6390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договор (контракт, соглашение), на основании которого подрядная организация выполняла работы по газификации жилого дома (квартиры), или договор поставки природного газа, приложениями к которому являются договор о подключении (технологическом присоединении);</a:t>
            </a:r>
          </a:p>
        </p:txBody>
      </p:sp>
      <p:sp>
        <p:nvSpPr>
          <p:cNvPr id="25" name="Заголовок 1"/>
          <p:cNvSpPr txBox="1">
            <a:spLocks/>
          </p:cNvSpPr>
          <p:nvPr/>
        </p:nvSpPr>
        <p:spPr>
          <a:xfrm>
            <a:off x="1074678" y="2660910"/>
            <a:ext cx="9013632" cy="3977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документ, подтверждающий право собственности;</a:t>
            </a: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1124520" y="3826589"/>
            <a:ext cx="9942283" cy="3977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 о подключении (технологическом присоединении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содержащий информацию о разграничении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имущественной принадлежности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эксплуатационной ответственности сторон;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77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3146" y="812298"/>
            <a:ext cx="10119946" cy="8738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Пакет </a:t>
            </a:r>
            <a:r>
              <a:rPr lang="ru-RU" sz="2800" dirty="0" smtClean="0"/>
              <a:t>документов</a:t>
            </a:r>
            <a:br>
              <a:rPr lang="ru-RU" sz="2800" dirty="0" smtClean="0"/>
            </a:br>
            <a:r>
              <a:rPr lang="ru-RU" sz="1400" dirty="0" smtClean="0"/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предстоящую оплату работ по газификации жилого дома (квартиры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)).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51" r="14307" b="9298"/>
          <a:stretch/>
        </p:blipFill>
        <p:spPr>
          <a:xfrm>
            <a:off x="1723754" y="501919"/>
            <a:ext cx="930436" cy="909138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09" y="1950539"/>
            <a:ext cx="432283" cy="43228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526931" y="1927578"/>
            <a:ext cx="84435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заявление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 предоставлении социальной поддержки по утвержденной форме;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50" y="2448655"/>
            <a:ext cx="576000" cy="576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23146" y="2481767"/>
            <a:ext cx="5368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копия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паспорта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гражданина льготной категории;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7" t="9057" r="56704" b="12264"/>
          <a:stretch/>
        </p:blipFill>
        <p:spPr>
          <a:xfrm>
            <a:off x="917130" y="3162488"/>
            <a:ext cx="411281" cy="432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523146" y="3153876"/>
            <a:ext cx="48643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документ, подтверждающий право собственности;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130" y="3787168"/>
            <a:ext cx="432000" cy="432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523146" y="3659480"/>
            <a:ext cx="104921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Копию (оригинал) договора (контракт, соглашение), на основании которого Подрядчик будет выполнять работы по газификации жилого дома (квартиры), или Договор об оказании комплекса услуг по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газификации;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68500" y="4525473"/>
            <a:ext cx="10601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Копию (оригинал) договора о подключении (технологическом присоединении) газоиспользующего оборудования и объектов капитального строительства к сети газораспределения в соответствии с типовой формой, утвержденной постановлением Правительства РФ от 13.09.2021 №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1547; 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2" t="13246" r="19787" b="13485"/>
          <a:stretch/>
        </p:blipFill>
        <p:spPr>
          <a:xfrm>
            <a:off x="902406" y="5426531"/>
            <a:ext cx="504825" cy="3429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468500" y="5426531"/>
            <a:ext cx="878143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документ, подтверждающий принадлежность гражданина к льготной категории;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83" y="4574918"/>
            <a:ext cx="432000" cy="4320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9" t="6445" r="21739" b="7032"/>
          <a:stretch/>
        </p:blipFill>
        <p:spPr>
          <a:xfrm>
            <a:off x="900715" y="6051211"/>
            <a:ext cx="464830" cy="39600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468500" y="6017926"/>
            <a:ext cx="36344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банковские </a:t>
            </a:r>
            <a:r>
              <a:rPr lang="ru-RU" sz="1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реквизиты </a:t>
            </a:r>
            <a:r>
              <a:rPr lang="ru-RU" sz="1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Подрядчика; 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83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8923" y="30511"/>
            <a:ext cx="8329160" cy="1507067"/>
          </a:xfrm>
        </p:spPr>
        <p:txBody>
          <a:bodyPr>
            <a:noAutofit/>
          </a:bodyPr>
          <a:lstStyle/>
          <a:p>
            <a:r>
              <a:rPr lang="ru-RU" sz="5400" dirty="0" smtClean="0"/>
              <a:t>Сумма выплаты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339" y="2172325"/>
            <a:ext cx="11167362" cy="298079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</a:rPr>
              <a:t>Размер социальной поддержки </a:t>
            </a:r>
            <a:r>
              <a:rPr lang="ru-RU" sz="2400" b="1" dirty="0">
                <a:solidFill>
                  <a:schemeClr val="bg1"/>
                </a:solidFill>
              </a:rPr>
              <a:t>на установку внутридомового (внутриквартирного) газового оборудования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b="1" dirty="0">
                <a:solidFill>
                  <a:schemeClr val="bg1"/>
                </a:solidFill>
              </a:rPr>
              <a:t>предоставляемой гражданину льготной категории,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определяется </a:t>
            </a:r>
            <a:r>
              <a:rPr lang="ru-RU" sz="2400" dirty="0">
                <a:solidFill>
                  <a:schemeClr val="bg1"/>
                </a:solidFill>
              </a:rPr>
              <a:t>исходя из фактической стоимости выполненных работ по газификации жилого дома (квартиры), но </a:t>
            </a:r>
            <a:r>
              <a:rPr lang="ru-RU" sz="2400" b="1" dirty="0">
                <a:solidFill>
                  <a:schemeClr val="bg1"/>
                </a:solidFill>
              </a:rPr>
              <a:t>не более </a:t>
            </a:r>
            <a:r>
              <a:rPr lang="ru-RU" sz="2400" b="1" dirty="0" smtClean="0">
                <a:solidFill>
                  <a:schemeClr val="bg1"/>
                </a:solidFill>
              </a:rPr>
              <a:t>130 </a:t>
            </a:r>
            <a:r>
              <a:rPr lang="ru-RU" sz="2400" b="1" dirty="0">
                <a:solidFill>
                  <a:schemeClr val="bg1"/>
                </a:solidFill>
              </a:rPr>
              <a:t>000 </a:t>
            </a:r>
            <a:r>
              <a:rPr lang="ru-RU" sz="2400" dirty="0" smtClean="0">
                <a:solidFill>
                  <a:schemeClr val="bg1"/>
                </a:solidFill>
              </a:rPr>
              <a:t>(сто тридцать </a:t>
            </a:r>
            <a:r>
              <a:rPr lang="ru-RU" sz="2400" dirty="0">
                <a:solidFill>
                  <a:schemeClr val="bg1"/>
                </a:solidFill>
              </a:rPr>
              <a:t>тысяч) </a:t>
            </a:r>
            <a:r>
              <a:rPr lang="ru-RU" sz="2400" dirty="0" smtClean="0">
                <a:solidFill>
                  <a:schemeClr val="bg1"/>
                </a:solidFill>
              </a:rPr>
              <a:t>рублей.</a:t>
            </a:r>
          </a:p>
          <a:p>
            <a:pPr algn="just"/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39" y="342115"/>
            <a:ext cx="1638425" cy="1638425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678923" y="1125859"/>
            <a:ext cx="7397062" cy="6337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200" dirty="0" smtClean="0"/>
              <a:t>(на возмещение </a:t>
            </a:r>
            <a:r>
              <a:rPr lang="ru-RU" sz="1200" dirty="0" smtClean="0"/>
              <a:t>расходов на установку </a:t>
            </a:r>
            <a:r>
              <a:rPr lang="ru-RU" sz="1200" dirty="0" smtClean="0"/>
              <a:t>внутридомового</a:t>
            </a:r>
          </a:p>
          <a:p>
            <a:pPr algn="ctr"/>
            <a:r>
              <a:rPr lang="ru-RU" sz="1200" dirty="0" smtClean="0"/>
              <a:t> </a:t>
            </a:r>
            <a:r>
              <a:rPr lang="ru-RU" sz="1200" dirty="0" smtClean="0"/>
              <a:t>(внутриквартирного) газового </a:t>
            </a:r>
            <a:r>
              <a:rPr lang="ru-RU" sz="1200" dirty="0" smtClean="0"/>
              <a:t>оборудования, </a:t>
            </a:r>
            <a:r>
              <a:rPr lang="ru-RU" sz="1200" dirty="0"/>
              <a:t>на </a:t>
            </a:r>
            <a:r>
              <a:rPr lang="ru-RU" sz="1200" dirty="0" smtClean="0"/>
              <a:t>предстоящую </a:t>
            </a:r>
            <a:r>
              <a:rPr lang="ru-RU" sz="1200" dirty="0"/>
              <a:t>оплату работ по газификации жилого дома (квартиры). 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963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327" y="300630"/>
            <a:ext cx="2692937" cy="7973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</a:t>
            </a:r>
            <a:r>
              <a:rPr lang="ru-RU" sz="6000" dirty="0" smtClean="0"/>
              <a:t>Сроки</a:t>
            </a:r>
            <a:endParaRPr lang="ru-RU" dirty="0"/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760" y="464296"/>
            <a:ext cx="1499641" cy="1499641"/>
          </a:xfrm>
          <a:prstGeom prst="rect">
            <a:avLst/>
          </a:prstGeom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8140" y="2087171"/>
            <a:ext cx="11067803" cy="44783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в течение 20 рабочих дней</a:t>
            </a:r>
            <a:r>
              <a:rPr lang="ru-RU" dirty="0">
                <a:solidFill>
                  <a:schemeClr val="bg1"/>
                </a:solidFill>
              </a:rPr>
              <a:t> со дня регистрации заявления и приложенных к нему документов </a:t>
            </a:r>
            <a:r>
              <a:rPr lang="ru-RU" b="1" dirty="0" smtClean="0">
                <a:solidFill>
                  <a:schemeClr val="bg1"/>
                </a:solidFill>
              </a:rPr>
              <a:t>принимается </a:t>
            </a:r>
            <a:r>
              <a:rPr lang="ru-RU" b="1" dirty="0">
                <a:solidFill>
                  <a:schemeClr val="bg1"/>
                </a:solidFill>
              </a:rPr>
              <a:t>решение о предоставлении социальной поддержки </a:t>
            </a:r>
            <a:r>
              <a:rPr lang="ru-RU" dirty="0">
                <a:solidFill>
                  <a:schemeClr val="bg1"/>
                </a:solidFill>
              </a:rPr>
              <a:t>на установку внутридомового (внутриквартирного) газового оборудования </a:t>
            </a:r>
            <a:r>
              <a:rPr lang="ru-RU" b="1" dirty="0">
                <a:solidFill>
                  <a:schemeClr val="bg1"/>
                </a:solidFill>
              </a:rPr>
              <a:t>либо об </a:t>
            </a:r>
            <a:r>
              <a:rPr lang="ru-RU" b="1" dirty="0" smtClean="0">
                <a:solidFill>
                  <a:schemeClr val="bg1"/>
                </a:solidFill>
              </a:rPr>
              <a:t>отказе;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В течение 5 рабочих дней со дня принятия решения о предоставлении социальной поддержки </a:t>
            </a:r>
            <a:r>
              <a:rPr lang="ru-RU" dirty="0">
                <a:solidFill>
                  <a:schemeClr val="bg1"/>
                </a:solidFill>
              </a:rPr>
              <a:t>орган местного самоуправления направляет гражданину льготной </a:t>
            </a:r>
            <a:r>
              <a:rPr lang="ru-RU" dirty="0" smtClean="0">
                <a:solidFill>
                  <a:schemeClr val="bg1"/>
                </a:solidFill>
              </a:rPr>
              <a:t>категории уведомление</a:t>
            </a:r>
            <a:r>
              <a:rPr lang="ru-RU" dirty="0">
                <a:solidFill>
                  <a:schemeClr val="bg1"/>
                </a:solidFill>
              </a:rPr>
              <a:t>, в котором </a:t>
            </a:r>
            <a:r>
              <a:rPr lang="ru-RU" b="1" dirty="0">
                <a:solidFill>
                  <a:schemeClr val="bg1"/>
                </a:solidFill>
              </a:rPr>
              <a:t>сообщает о предоставлении социальной поддержки </a:t>
            </a:r>
            <a:r>
              <a:rPr lang="ru-RU" dirty="0">
                <a:solidFill>
                  <a:schemeClr val="bg1"/>
                </a:solidFill>
              </a:rPr>
              <a:t>на установку внутридомового (внутриквартирного) газового оборудования или </a:t>
            </a:r>
            <a:r>
              <a:rPr lang="ru-RU" b="1" dirty="0">
                <a:solidFill>
                  <a:schemeClr val="bg1"/>
                </a:solidFill>
              </a:rPr>
              <a:t>об отказе </a:t>
            </a:r>
            <a:r>
              <a:rPr lang="ru-RU" dirty="0">
                <a:solidFill>
                  <a:schemeClr val="bg1"/>
                </a:solidFill>
              </a:rPr>
              <a:t>в таком предоставлении с указанием причин </a:t>
            </a:r>
            <a:r>
              <a:rPr lang="ru-RU" dirty="0" smtClean="0">
                <a:solidFill>
                  <a:schemeClr val="bg1"/>
                </a:solidFill>
              </a:rPr>
              <a:t>отказа;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bg1"/>
                </a:solidFill>
              </a:rPr>
              <a:t>течение 5 рабочих дней </a:t>
            </a:r>
            <a:r>
              <a:rPr lang="ru-RU" dirty="0">
                <a:solidFill>
                  <a:schemeClr val="bg1"/>
                </a:solidFill>
              </a:rPr>
              <a:t>со дня принятия решения о предоставлении социальной поддержки на установку внутридомового (внутриквартирного) газового оборудования (при компенсации затрат, понесенных при осуществлении газификации жилого дома (квартиры) </a:t>
            </a:r>
            <a:r>
              <a:rPr lang="ru-RU" b="1" dirty="0">
                <a:solidFill>
                  <a:schemeClr val="bg1"/>
                </a:solidFill>
              </a:rPr>
              <a:t>осуществляет перечисление средств на банковский счет гражданина льготной </a:t>
            </a:r>
            <a:r>
              <a:rPr lang="ru-RU" b="1" dirty="0" smtClean="0">
                <a:solidFill>
                  <a:schemeClr val="bg1"/>
                </a:solidFill>
              </a:rPr>
              <a:t>категории.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390627" y="1214116"/>
            <a:ext cx="5702837" cy="63371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200" dirty="0" smtClean="0"/>
              <a:t>(на возмещение </a:t>
            </a:r>
            <a:r>
              <a:rPr lang="ru-RU" sz="1200" dirty="0" smtClean="0"/>
              <a:t>расходов на установку внутридомового (внутриквартирного) газового </a:t>
            </a:r>
            <a:r>
              <a:rPr lang="ru-RU" sz="1200" dirty="0" smtClean="0"/>
              <a:t>оборудования)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531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1368" y="677248"/>
            <a:ext cx="5026269" cy="619260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(на предстоящую </a:t>
            </a:r>
            <a:r>
              <a:rPr lang="ru-RU" sz="1400" dirty="0"/>
              <a:t>оплату работ по газификации жилого дома (квартиры</a:t>
            </a:r>
            <a:r>
              <a:rPr lang="ru-RU" sz="1400" dirty="0" smtClean="0"/>
              <a:t>)). 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566" y="1755843"/>
            <a:ext cx="11173773" cy="463616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1) Авансирование работ.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Авансирование работ осуществляется органом местного самоуправления в размере не более 30 (тридцати) процентов от размера социальной поддержки на установку внутридомового (внутриквартирного) газового оборудования, предоставляемой на основании Порядка.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Аванс </a:t>
            </a:r>
            <a:r>
              <a:rPr lang="ru-RU" dirty="0">
                <a:solidFill>
                  <a:schemeClr val="bg1"/>
                </a:solidFill>
              </a:rPr>
              <a:t>перечисляется в течение 5 рабочих дней со дня предоставления в орган местного самоуправления подписанного договора оказания социальной поддержки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b="1" dirty="0">
                <a:solidFill>
                  <a:schemeClr val="bg1"/>
                </a:solidFill>
              </a:rPr>
              <a:t>2) Окончательный расчет.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Окончательный расчет с Подрядчиком осуществляется после предоставления в орган местного самоуправления: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а)	акта о подключении жилого дома (квартиры);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б)	акта (справки, калькуляции) о приемке выполненных работ, с указанием стоимости работ, оборудования и материалов, подписанного заказчиком и исполнителем, по договору (контракту, соглашению);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422" y="71290"/>
            <a:ext cx="975946" cy="9759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161085" y="67733"/>
            <a:ext cx="22772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Сроки</a:t>
            </a:r>
          </a:p>
        </p:txBody>
      </p:sp>
    </p:spTree>
    <p:extLst>
      <p:ext uri="{BB962C8B-B14F-4D97-AF65-F5344CB8AC3E}">
        <p14:creationId xmlns:p14="http://schemas.microsoft.com/office/powerpoint/2010/main" val="339849754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861</TotalTime>
  <Words>1741</Words>
  <Application>Microsoft Office PowerPoint</Application>
  <PresentationFormat>Широкоэкранный</PresentationFormat>
  <Paragraphs>133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Times New Roman</vt:lpstr>
      <vt:lpstr>Wingdings 3</vt:lpstr>
      <vt:lpstr>Сектор</vt:lpstr>
      <vt:lpstr>Памятка ПО СОЦИАЛЬНОЙ ПОДДЕРЖКЕ ОТДЕЛЬНЫХ КАТЕГОРИЙ ГРАЖДАН  В ОТНОШЕНИИ ГАЗИФИКАЦИИ ЖИЛЫХ ДОМОВ (КВАРТИР) В НАСЕЛЕННЫХ ПУНКТАХ ТЮМЕНСКОЙ ОБЛАСТИ </vt:lpstr>
      <vt:lpstr>Социальная поддержка предоставляется:</vt:lpstr>
      <vt:lpstr>Льготные категории граждан</vt:lpstr>
      <vt:lpstr>Виды работ</vt:lpstr>
      <vt:lpstr> Пакет документов</vt:lpstr>
      <vt:lpstr>Пакет документов (на предстоящую оплату работ по газификации жилого дома (квартиры)). </vt:lpstr>
      <vt:lpstr>Сумма выплаты</vt:lpstr>
      <vt:lpstr>     Сроки</vt:lpstr>
      <vt:lpstr>(на предстоящую оплату работ по газификации жилого дома (квартиры)). </vt:lpstr>
      <vt:lpstr>     Уполномоченный орган  </vt:lpstr>
      <vt:lpstr>Приложение к Памятке Льготные категории граждан </vt:lpstr>
      <vt:lpstr>Приложение к Памятке Льготные категории граждан </vt:lpstr>
      <vt:lpstr>Приложение к Памятке Льготные категории граждан </vt:lpstr>
      <vt:lpstr>Приложение к Памятке Льготные категории граждан </vt:lpstr>
      <vt:lpstr>Приложение к Памятке Льготные категории граждан </vt:lpstr>
      <vt:lpstr>Приложение к Памятке Льготные категории граждан </vt:lpstr>
      <vt:lpstr>Приложение к Памятке Льготные категории граждан </vt:lpstr>
      <vt:lpstr>44) постоянно проживающие в Тюменской области ветераны труда Ханты-Мансийского автономного округа - Югры, имеющие соответствующее удостоверение, выданное в порядке, предусмотренном законодательством Ханты-Мансийского  автономного округа – Югры  45) постоянно проживающие в Тюменской области ветераны Ямало-Ненецкого автономного округа, имеющие соответствующее удостоверение, выданное в порядке, предусмотренном законодательством Ямало-Ненецкого автономного округа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СОЦИАЛЬНОЙ ПОДДЕРЖКЕ ОТДЕЛЬНЫХ КАТЕГОРИЙ ГРАЖДАН  В ОТНОШЕНИИ ГАЗИФИКАЦИИ ЖИЛЫХ ДОМОВ (КВАРТИР) В НАСЕЛЕННЫХ ПУНКТАХ ТЮМЕНСКОЙ ОБЛАСТИ</dc:title>
  <dc:creator>Офис</dc:creator>
  <cp:lastModifiedBy>Офис</cp:lastModifiedBy>
  <cp:revision>70</cp:revision>
  <cp:lastPrinted>2021-10-26T08:11:36Z</cp:lastPrinted>
  <dcterms:created xsi:type="dcterms:W3CDTF">2021-10-20T11:59:15Z</dcterms:created>
  <dcterms:modified xsi:type="dcterms:W3CDTF">2023-03-17T10:15:38Z</dcterms:modified>
</cp:coreProperties>
</file>